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697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2.png"/><Relationship Id="rId5" Type="http://schemas.openxmlformats.org/officeDocument/2006/relationships/image" Target="../media/image18.png"/><Relationship Id="rId10" Type="http://schemas.openxmlformats.org/officeDocument/2006/relationships/image" Target="../media/image6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work/assets/title_b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/tmp/work/assets/terrastrom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02920"/>
            <a:ext cx="457200" cy="39776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97280" y="457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TERRASTROM SOLUTIONS</a:t>
            </a:r>
            <a:endParaRPr lang="en-US" sz="1700" dirty="0"/>
          </a:p>
        </p:txBody>
      </p:sp>
      <p:sp>
        <p:nvSpPr>
          <p:cNvPr id="5" name="Text 1"/>
          <p:cNvSpPr/>
          <p:nvPr/>
        </p:nvSpPr>
        <p:spPr>
          <a:xfrm>
            <a:off x="1097280" y="786384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7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 Providers to the Renewable Industry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548640" y="2286000"/>
            <a:ext cx="96012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Battery Storage &amp; Floating Solar
</a:t>
            </a:r>
            <a:r>
              <a:rPr lang="en-US" sz="4400" b="1" dirty="0">
                <a:solidFill>
                  <a:srgbClr val="DF47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Consultancy Offer</a:t>
            </a:r>
            <a:endParaRPr lang="en-US" sz="4400" dirty="0"/>
          </a:p>
        </p:txBody>
      </p:sp>
      <p:sp>
        <p:nvSpPr>
          <p:cNvPr id="7" name="Text 3"/>
          <p:cNvSpPr/>
          <p:nvPr/>
        </p:nvSpPr>
        <p:spPr>
          <a:xfrm>
            <a:off x="566928" y="416052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i="1" dirty="0">
                <a:solidFill>
                  <a:srgbClr val="E4E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Independent, vendor-neutral advisory for India's Medium &amp; Large C&amp;I battery storage market, and design &amp; PMC services for floating solar projects.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548640" y="6263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6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INTRODUCING TERRASTROM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We Are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603504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450" dirty="0">
                <a:solidFill>
                  <a:srgbClr val="34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 offers end-to-end consultancy across wind, solar, hybrid, battery storage and floating solar projects in India and abroad. We have set up solar and wind plants in four countries — from 5 kW rooftops to 300 MWp floating solar systems — and have gained deep experience working with EPC contractors of every kind, from novice to highly experienced.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548640" y="393192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450" dirty="0">
                <a:solidFill>
                  <a:srgbClr val="34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principals built their expertise at SunEdison, L&amp;T, Tata Power Solar, Suzlon, Kenersys, Vestas and Exide — and remain, today, an independent, vendor-neutral advisory: we are paid to give clients the right answer, not to sell them equipment.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040880" y="1417320"/>
            <a:ext cx="566928" cy="566928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7" name="Image 0" descr="/tmp/work/assets/icon_aw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8911" y="1485351"/>
            <a:ext cx="430865" cy="4308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0" y="1389888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24+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772400" y="173736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in the Renewable Energy field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7040880" y="2587752"/>
            <a:ext cx="566928" cy="566928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11" name="Image 1" descr="/tmp/work/assets/icon_bol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911" y="2655783"/>
            <a:ext cx="430865" cy="43086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772400" y="256032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 GW+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7772400" y="2907792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renewable assets under P&amp;L responsibility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7040880" y="3758184"/>
            <a:ext cx="566928" cy="566928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15" name="Image 2" descr="/tmp/work/assets/icon_ch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8911" y="3826215"/>
            <a:ext cx="430865" cy="43086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772400" y="3730752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GW+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7772400" y="4078224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strategic advisory portfolios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7040880" y="4928616"/>
            <a:ext cx="566928" cy="566928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19" name="Image 3" descr="/tmp/work/assets/icon_glob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8911" y="4996647"/>
            <a:ext cx="430865" cy="43086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772400" y="4901184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772400" y="5248656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with delivered projects</a:t>
            </a:r>
            <a:endParaRPr lang="en-US" sz="1150" dirty="0"/>
          </a:p>
        </p:txBody>
      </p:sp>
      <p:pic>
        <p:nvPicPr>
          <p:cNvPr id="22" name="Image 4" descr="/tmp/work/assets/terrastrom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24" name="Text 17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WORK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Track Record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FLOATING SOLAR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54864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13232" y="1920240"/>
            <a:ext cx="566928" cy="566928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7" name="Image 0" descr="/tmp/work/assets/icon_wa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63" y="1988271"/>
            <a:ext cx="430865" cy="4308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1856232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Hirakud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463040" y="2167128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MWp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3657600" y="1929384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9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study + DPR &amp; technical specification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548640" y="2770632"/>
            <a:ext cx="54864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713232" y="2907792"/>
            <a:ext cx="566928" cy="566928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13" name="Image 1" descr="/tmp/work/assets/icon_wa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63" y="2975823"/>
            <a:ext cx="430865" cy="43086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463040" y="2843784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Bakreshwar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1463040" y="315468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244 MWp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3657600" y="2916936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9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study + DPR &amp; technical specification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548640" y="3758184"/>
            <a:ext cx="54864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13232" y="3895344"/>
            <a:ext cx="566928" cy="566928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19" name="Image 2" descr="/tmp/work/assets/icon_wa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63" y="3963375"/>
            <a:ext cx="430865" cy="430865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463040" y="3831336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TNPL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1463040" y="4142232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MWp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3657600" y="3904488"/>
            <a:ext cx="2286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9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study + technical specification</a:t>
            </a:r>
            <a:endParaRPr lang="en-US" sz="950" dirty="0"/>
          </a:p>
        </p:txBody>
      </p:sp>
      <p:sp>
        <p:nvSpPr>
          <p:cNvPr id="23" name="Text 18"/>
          <p:cNvSpPr/>
          <p:nvPr/>
        </p:nvSpPr>
        <p:spPr>
          <a:xfrm>
            <a:off x="548640" y="4791456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in partnership with Ample Sun Energy Limited (Design &amp; PMC of Floating Solar Projects)</a:t>
            </a:r>
            <a:endParaRPr lang="en-US" sz="1000" dirty="0"/>
          </a:p>
        </p:txBody>
      </p:sp>
      <p:sp>
        <p:nvSpPr>
          <p:cNvPr id="24" name="Text 19"/>
          <p:cNvSpPr/>
          <p:nvPr/>
        </p:nvSpPr>
        <p:spPr>
          <a:xfrm>
            <a:off x="6583680" y="13716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 &amp; SOLAR PORTFOLIO</a:t>
            </a:r>
            <a:endParaRPr lang="en-US" sz="1200" dirty="0"/>
          </a:p>
        </p:txBody>
      </p:sp>
      <p:sp>
        <p:nvSpPr>
          <p:cNvPr id="25" name="Shape 20"/>
          <p:cNvSpPr/>
          <p:nvPr/>
        </p:nvSpPr>
        <p:spPr>
          <a:xfrm>
            <a:off x="6583680" y="1783080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1B2A41"/>
          </a:solidFill>
          <a:ln/>
        </p:spPr>
      </p:sp>
      <p:sp>
        <p:nvSpPr>
          <p:cNvPr id="26" name="Text 21"/>
          <p:cNvSpPr/>
          <p:nvPr/>
        </p:nvSpPr>
        <p:spPr>
          <a:xfrm>
            <a:off x="6812280" y="1874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F47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1,900+ MW</a:t>
            </a:r>
            <a:endParaRPr lang="en-US" sz="2000" dirty="0"/>
          </a:p>
        </p:txBody>
      </p:sp>
      <p:sp>
        <p:nvSpPr>
          <p:cNvPr id="27" name="Text 22"/>
          <p:cNvSpPr/>
          <p:nvPr/>
        </p:nvSpPr>
        <p:spPr>
          <a:xfrm>
            <a:off x="8778240" y="1856232"/>
            <a:ext cx="2651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E4E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 projects executed / evaluated (Karnataka, Tamil Nadu, Maharashtra)</a:t>
            </a:r>
            <a:endParaRPr lang="en-US" sz="1000" dirty="0"/>
          </a:p>
        </p:txBody>
      </p:sp>
      <p:sp>
        <p:nvSpPr>
          <p:cNvPr id="28" name="Shape 23"/>
          <p:cNvSpPr/>
          <p:nvPr/>
        </p:nvSpPr>
        <p:spPr>
          <a:xfrm>
            <a:off x="6583680" y="2862072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1B2A41"/>
          </a:solidFill>
          <a:ln/>
        </p:spPr>
      </p:sp>
      <p:sp>
        <p:nvSpPr>
          <p:cNvPr id="29" name="Text 24"/>
          <p:cNvSpPr/>
          <p:nvPr/>
        </p:nvSpPr>
        <p:spPr>
          <a:xfrm>
            <a:off x="6812280" y="2953512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F47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900+ MW</a:t>
            </a:r>
            <a:endParaRPr lang="en-US" sz="2000" dirty="0"/>
          </a:p>
        </p:txBody>
      </p:sp>
      <p:sp>
        <p:nvSpPr>
          <p:cNvPr id="30" name="Text 25"/>
          <p:cNvSpPr/>
          <p:nvPr/>
        </p:nvSpPr>
        <p:spPr>
          <a:xfrm>
            <a:off x="8778240" y="2935224"/>
            <a:ext cx="2651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E4E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 projects executed across India, Malaysia, Thailand &amp; South Africa</a:t>
            </a:r>
            <a:endParaRPr lang="en-US" sz="1000" dirty="0"/>
          </a:p>
        </p:txBody>
      </p:sp>
      <p:sp>
        <p:nvSpPr>
          <p:cNvPr id="31" name="Shape 26"/>
          <p:cNvSpPr/>
          <p:nvPr/>
        </p:nvSpPr>
        <p:spPr>
          <a:xfrm>
            <a:off x="6583680" y="3941064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1B2A41"/>
          </a:solidFill>
          <a:ln/>
        </p:spPr>
      </p:sp>
      <p:sp>
        <p:nvSpPr>
          <p:cNvPr id="32" name="Text 27"/>
          <p:cNvSpPr/>
          <p:nvPr/>
        </p:nvSpPr>
        <p:spPr>
          <a:xfrm>
            <a:off x="6812280" y="4032504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F47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GW</a:t>
            </a:r>
            <a:endParaRPr lang="en-US" sz="2000" dirty="0"/>
          </a:p>
        </p:txBody>
      </p:sp>
      <p:sp>
        <p:nvSpPr>
          <p:cNvPr id="33" name="Text 28"/>
          <p:cNvSpPr/>
          <p:nvPr/>
        </p:nvSpPr>
        <p:spPr>
          <a:xfrm>
            <a:off x="8778240" y="4014216"/>
            <a:ext cx="2651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E4E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Wind-Solar-BESS hybrid DPR for KREDL — India's largest hybrid programme of its kind</a:t>
            </a:r>
            <a:endParaRPr lang="en-US" sz="1000" dirty="0"/>
          </a:p>
        </p:txBody>
      </p:sp>
      <p:pic>
        <p:nvPicPr>
          <p:cNvPr id="34" name="Image 3" descr="/tmp/work/assets/terrastrom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36" name="Text 30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India's Storage Market Is Inflecting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1463040"/>
          </a:xfrm>
          <a:prstGeom prst="roundRect">
            <a:avLst>
              <a:gd name="adj" fmla="val 5000"/>
            </a:avLst>
          </a:prstGeom>
          <a:solidFill>
            <a:srgbClr val="24354D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709928"/>
            <a:ext cx="4846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F47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$2.05B → $8.59B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22960" y="2377440"/>
            <a:ext cx="4846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overall battery storage market, 2026–31 (33.2% CAGR)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309360" y="1600200"/>
            <a:ext cx="5394960" cy="1463040"/>
          </a:xfrm>
          <a:prstGeom prst="roundRect">
            <a:avLst>
              <a:gd name="adj" fmla="val 5000"/>
            </a:avLst>
          </a:prstGeom>
          <a:solidFill>
            <a:srgbClr val="24354D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0" y="1709928"/>
            <a:ext cx="4846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F47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₹9,100 Cr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6583680" y="2377440"/>
            <a:ext cx="4846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Viability Gap Funding scheme targeting 43.2 GWh of capacity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291840"/>
            <a:ext cx="5394960" cy="1463040"/>
          </a:xfrm>
          <a:prstGeom prst="roundRect">
            <a:avLst>
              <a:gd name="adj" fmla="val 5000"/>
            </a:avLst>
          </a:prstGeom>
          <a:solidFill>
            <a:srgbClr val="24354D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3401568"/>
            <a:ext cx="4846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F47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1% → 4%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822960" y="4069080"/>
            <a:ext cx="4846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Storage Obligation share DISCOMs must source by FY2029–30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09360" y="3291840"/>
            <a:ext cx="5394960" cy="1463040"/>
          </a:xfrm>
          <a:prstGeom prst="roundRect">
            <a:avLst>
              <a:gd name="adj" fmla="val 5000"/>
            </a:avLst>
          </a:prstGeom>
          <a:solidFill>
            <a:srgbClr val="24354D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3401568"/>
            <a:ext cx="4846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F47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888 GWh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6583680" y="4069080"/>
            <a:ext cx="4846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cumulative storage India will need by 2035–36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507492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DF4747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5193792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— PM Surya Sarovar Yojana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663440" y="5193792"/>
            <a:ext cx="67208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₹5,070 crore to take India's floating solar base from ~700 MW to 5,700 MW, paired with 10,000 MWh of storage — including feasibility-study grants of up to ₹50 lakh per project.</a:t>
            </a:r>
            <a:endParaRPr lang="en-US" sz="1250" dirty="0"/>
          </a:p>
        </p:txBody>
      </p:sp>
      <p:pic>
        <p:nvPicPr>
          <p:cNvPr id="19" name="Image 0" descr="/tmp/work/assets/terrastrom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STRATEGY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 Focus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651760" cy="4206240"/>
          </a:xfrm>
          <a:prstGeom prst="roundRect">
            <a:avLst>
              <a:gd name="adj" fmla="val 2759"/>
            </a:avLst>
          </a:prstGeom>
          <a:solidFill>
            <a:srgbClr val="F2F4F7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82880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5B6B7C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828800"/>
            <a:ext cx="2194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77240" y="22860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Small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7240" y="2670048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3–20 kW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777240" y="3063240"/>
            <a:ext cx="21945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4A5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Retail, installer-led — no defensible advisory fee pool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383280" y="1554480"/>
            <a:ext cx="2651760" cy="4206240"/>
          </a:xfrm>
          <a:prstGeom prst="roundRect">
            <a:avLst>
              <a:gd name="adj" fmla="val 2759"/>
            </a:avLst>
          </a:prstGeom>
          <a:solidFill>
            <a:srgbClr val="F2F4F7"/>
          </a:solidFill>
          <a:ln/>
        </p:spPr>
      </p:sp>
      <p:sp>
        <p:nvSpPr>
          <p:cNvPr id="11" name="Shape 9"/>
          <p:cNvSpPr/>
          <p:nvPr/>
        </p:nvSpPr>
        <p:spPr>
          <a:xfrm>
            <a:off x="3611880" y="182880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8A93A0"/>
          </a:solidFill>
          <a:ln/>
        </p:spPr>
      </p:sp>
      <p:sp>
        <p:nvSpPr>
          <p:cNvPr id="12" name="Text 10"/>
          <p:cNvSpPr/>
          <p:nvPr/>
        </p:nvSpPr>
        <p:spPr>
          <a:xfrm>
            <a:off x="3611880" y="1828800"/>
            <a:ext cx="2194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FEEDER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611880" y="22860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Medium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611880" y="2670048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25–200 kW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611880" y="3063240"/>
            <a:ext cx="21945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4A5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Fast, light-touch feasibility &amp; sizing — builds the pipeline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217920" y="1417320"/>
            <a:ext cx="2651760" cy="4480560"/>
          </a:xfrm>
          <a:prstGeom prst="roundRect">
            <a:avLst>
              <a:gd name="adj" fmla="val 2759"/>
            </a:avLst>
          </a:prstGeom>
          <a:solidFill>
            <a:srgbClr val="1B2A41"/>
          </a:solidFill>
          <a:ln/>
          <a:effectLst>
            <a:outerShdw blurRad="127000" dist="38100" dir="5400000" algn="bl" rotWithShape="0">
              <a:srgbClr val="999999">
                <a:alpha val="3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46520" y="173736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DF4747"/>
          </a:solidFill>
          <a:ln/>
        </p:spPr>
      </p:sp>
      <p:sp>
        <p:nvSpPr>
          <p:cNvPr id="18" name="Text 16"/>
          <p:cNvSpPr/>
          <p:nvPr/>
        </p:nvSpPr>
        <p:spPr>
          <a:xfrm>
            <a:off x="6446520" y="1737360"/>
            <a:ext cx="2194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FOCUS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446520" y="219456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Large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446520" y="2578608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 kW–1 MW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446520" y="2971800"/>
            <a:ext cx="21945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Deepest, most defensible advisory work — our core segment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9052560" y="1554480"/>
            <a:ext cx="2651760" cy="4206240"/>
          </a:xfrm>
          <a:prstGeom prst="roundRect">
            <a:avLst>
              <a:gd name="adj" fmla="val 2759"/>
            </a:avLst>
          </a:prstGeom>
          <a:solidFill>
            <a:srgbClr val="F2F4F7"/>
          </a:solidFill>
          <a:ln/>
        </p:spPr>
      </p:sp>
      <p:sp>
        <p:nvSpPr>
          <p:cNvPr id="23" name="Shape 21"/>
          <p:cNvSpPr/>
          <p:nvPr/>
        </p:nvSpPr>
        <p:spPr>
          <a:xfrm>
            <a:off x="9281160" y="182880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8A93A0"/>
          </a:solidFill>
          <a:ln/>
        </p:spPr>
      </p:sp>
      <p:sp>
        <p:nvSpPr>
          <p:cNvPr id="24" name="Text 22"/>
          <p:cNvSpPr/>
          <p:nvPr/>
        </p:nvSpPr>
        <p:spPr>
          <a:xfrm>
            <a:off x="9281160" y="1828800"/>
            <a:ext cx="2194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OPPORTUNISTIC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9281160" y="22860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 Large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281160" y="2670048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1–20 MW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9281160" y="3063240"/>
            <a:ext cx="21945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4A5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Pursue later, via partnership, once Large-segment credibility is built</a:t>
            </a:r>
            <a:endParaRPr lang="en-US" sz="1050" dirty="0"/>
          </a:p>
        </p:txBody>
      </p:sp>
      <p:pic>
        <p:nvPicPr>
          <p:cNvPr id="28" name="Image 0" descr="/tmp/work/assets/terrastrom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OFFER · LARGE C&amp;I BESS (250 KW–1 MW)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Independent Storage Advisory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8640" cy="548640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5" name="Image 0" descr="/tmp/work/assets/icon_magnif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77" y="1620317"/>
            <a:ext cx="416966" cy="41696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61872" y="150876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energy audit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1261872" y="1837944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15-minute interval load-profile analysis, not vendor-led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263640" y="1554480"/>
            <a:ext cx="548640" cy="548640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9" name="Image 1" descr="/tmp/work/assets/icon_targ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9477" y="1620317"/>
            <a:ext cx="416966" cy="41696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976872" y="150876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Use-case definition &amp; sizing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6976872" y="1837944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→ interval data → demand-reduction target → constraints → NPV/IRR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548640" y="2971800"/>
            <a:ext cx="548640" cy="548640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13" name="Image 2" descr="/tmp/work/assets/icon_ch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77" y="3037637"/>
            <a:ext cx="416966" cy="41696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61872" y="292608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modelling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1261872" y="3255264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Payback, IRR, degradation &amp; augmentation scheduling, warranty economics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6263640" y="2971800"/>
            <a:ext cx="548640" cy="548640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17" name="Image 3" descr="/tmp/work/assets/icon_shiel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9477" y="3037637"/>
            <a:ext cx="416966" cy="41696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976872" y="292608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&amp; technology diligence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6976872" y="3255264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LFP vs. alternatives, BMS/PCS/EMS evaluation, safety documentation, reference-site checks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548640" y="4389120"/>
            <a:ext cx="548640" cy="548640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21" name="Image 4" descr="/tmp/work/assets/icon_networ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477" y="4454957"/>
            <a:ext cx="416966" cy="41696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261872" y="434340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DISCOM interconnection guidance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1261872" y="4672584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Navigating grid-connection and approval requirements</a:t>
            </a:r>
            <a:endParaRPr lang="en-US" sz="1050" dirty="0"/>
          </a:p>
        </p:txBody>
      </p:sp>
      <p:sp>
        <p:nvSpPr>
          <p:cNvPr id="24" name="Shape 17"/>
          <p:cNvSpPr/>
          <p:nvPr/>
        </p:nvSpPr>
        <p:spPr>
          <a:xfrm>
            <a:off x="6263640" y="4389120"/>
            <a:ext cx="548640" cy="548640"/>
          </a:xfrm>
          <a:prstGeom prst="ellipse">
            <a:avLst/>
          </a:prstGeom>
          <a:solidFill>
            <a:srgbClr val="F2F4F7"/>
          </a:solidFill>
          <a:ln/>
        </p:spPr>
      </p:sp>
      <p:pic>
        <p:nvPicPr>
          <p:cNvPr id="25" name="Image 5" descr="/tmp/work/assets/icon_bol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9477" y="4454957"/>
            <a:ext cx="416966" cy="41696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976872" y="434340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+ open access structuring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6976872" y="4672584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Sizing a BESS to defeat banking penalties and demand-charge traps</a:t>
            </a:r>
            <a:endParaRPr lang="en-US" sz="1050" dirty="0"/>
          </a:p>
        </p:txBody>
      </p:sp>
      <p:pic>
        <p:nvPicPr>
          <p:cNvPr id="28" name="Image 6" descr="/tmp/work/assets/terrastrom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30" name="Text 21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OFFER · FLOATING SOLAR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Design, DPR &amp; PMC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30352" cy="53035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5" name="Image 0" descr="/tmp/work/assets/icon_magnif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82" y="1618122"/>
            <a:ext cx="403068" cy="4030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34440" y="1536192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study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1234440" y="1865376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&amp; water-body assessment, technical viability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548640" y="2450592"/>
            <a:ext cx="530352" cy="53035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9" name="Image 1" descr="/tmp/work/assets/icon_clipbo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82" y="2514234"/>
            <a:ext cx="403068" cy="40306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34440" y="2432304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specification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234440" y="2761488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Equipment, anchoring &amp; mooring system specification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548640" y="3346704"/>
            <a:ext cx="530352" cy="53035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3" name="Image 2" descr="/tmp/work/assets/icon_lay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282" y="3410346"/>
            <a:ext cx="403068" cy="40306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34440" y="3328416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DPR &amp; detailed engineering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1234440" y="365760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Bankable detailed project reports for lender/board approval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548640" y="4242816"/>
            <a:ext cx="530352" cy="53035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7" name="Image 3" descr="/tmp/work/assets/icon_shi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282" y="4306458"/>
            <a:ext cx="403068" cy="40306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234440" y="4224528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management consultancy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1234440" y="4553712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PMC through construction &amp; commissioning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548640" y="5184648"/>
            <a:ext cx="5806440" cy="685800"/>
          </a:xfrm>
          <a:prstGeom prst="roundRect">
            <a:avLst>
              <a:gd name="adj" fmla="val 8000"/>
            </a:avLst>
          </a:prstGeom>
          <a:solidFill>
            <a:srgbClr val="1B2A41"/>
          </a:solidFill>
          <a:ln/>
        </p:spPr>
      </p:sp>
      <p:sp>
        <p:nvSpPr>
          <p:cNvPr id="21" name="Text 15"/>
          <p:cNvSpPr/>
          <p:nvPr/>
        </p:nvSpPr>
        <p:spPr>
          <a:xfrm>
            <a:off x="777240" y="5184648"/>
            <a:ext cx="5394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in partnership with Ample Sun Energy Limited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6858000" y="141732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AT SCALE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6858000" y="1783080"/>
            <a:ext cx="47548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7086600" y="1892808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300 MWp</a:t>
            </a:r>
            <a:endParaRPr lang="en-US" sz="2200" dirty="0"/>
          </a:p>
        </p:txBody>
      </p:sp>
      <p:sp>
        <p:nvSpPr>
          <p:cNvPr id="25" name="Text 19"/>
          <p:cNvSpPr/>
          <p:nvPr/>
        </p:nvSpPr>
        <p:spPr>
          <a:xfrm>
            <a:off x="7086600" y="2350008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Hirakud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6858000" y="2898648"/>
            <a:ext cx="47548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7086600" y="3008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244 MWp</a:t>
            </a:r>
            <a:endParaRPr lang="en-US" sz="2200" dirty="0"/>
          </a:p>
        </p:txBody>
      </p:sp>
      <p:sp>
        <p:nvSpPr>
          <p:cNvPr id="28" name="Text 22"/>
          <p:cNvSpPr/>
          <p:nvPr/>
        </p:nvSpPr>
        <p:spPr>
          <a:xfrm>
            <a:off x="7086600" y="3465576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Bakreshwar</a:t>
            </a:r>
            <a:endParaRPr lang="en-US" sz="1100" dirty="0"/>
          </a:p>
        </p:txBody>
      </p:sp>
      <p:sp>
        <p:nvSpPr>
          <p:cNvPr id="29" name="Shape 23"/>
          <p:cNvSpPr/>
          <p:nvPr/>
        </p:nvSpPr>
        <p:spPr>
          <a:xfrm>
            <a:off x="6858000" y="4014216"/>
            <a:ext cx="47548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3E6EA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7086600" y="4123944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MWp</a:t>
            </a:r>
            <a:endParaRPr lang="en-US" sz="2200" dirty="0"/>
          </a:p>
        </p:txBody>
      </p:sp>
      <p:sp>
        <p:nvSpPr>
          <p:cNvPr id="31" name="Text 25"/>
          <p:cNvSpPr/>
          <p:nvPr/>
        </p:nvSpPr>
        <p:spPr>
          <a:xfrm>
            <a:off x="7086600" y="4581144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TNPL</a:t>
            </a:r>
            <a:endParaRPr lang="en-US" sz="1100" dirty="0"/>
          </a:p>
        </p:txBody>
      </p:sp>
      <p:pic>
        <p:nvPicPr>
          <p:cNvPr id="32" name="Image 4" descr="/tmp/work/assets/terrastrom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34" name="Text 27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WORK WITH US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Engagement Models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66160" cy="4206240"/>
          </a:xfrm>
          <a:prstGeom prst="roundRect">
            <a:avLst>
              <a:gd name="adj" fmla="val 2051"/>
            </a:avLst>
          </a:prstGeom>
          <a:solidFill>
            <a:srgbClr val="F2F4F7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192024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6" name="Image 0" descr="/tmp/work/assets/icon_gau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2002536"/>
            <a:ext cx="521208" cy="52120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788920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Feasibility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22960" y="320040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SEGMENT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822960" y="3611880"/>
            <a:ext cx="30175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4A5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Sizing &amp; payback estimate from 12 months' billing data, incentive eligibility check, vendor shortlisting.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297680" y="1600200"/>
            <a:ext cx="3566160" cy="4206240"/>
          </a:xfrm>
          <a:prstGeom prst="roundRect">
            <a:avLst>
              <a:gd name="adj" fmla="val 2051"/>
            </a:avLst>
          </a:prstGeom>
          <a:solidFill>
            <a:srgbClr val="F2F4F7"/>
          </a:solidFill>
          <a:ln/>
        </p:spPr>
      </p:sp>
      <p:sp>
        <p:nvSpPr>
          <p:cNvPr id="11" name="Shape 8"/>
          <p:cNvSpPr/>
          <p:nvPr/>
        </p:nvSpPr>
        <p:spPr>
          <a:xfrm>
            <a:off x="4572000" y="192024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2" name="Image 1" descr="/tmp/work/assets/icon_briefca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296" y="2002536"/>
            <a:ext cx="521208" cy="52120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72000" y="2788920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 Advisory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4572000" y="320040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SEGMENT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4572000" y="3611880"/>
            <a:ext cx="30175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4A5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audit through financial modelling, vendor diligence and DISCOM interconnection guidance.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8046720" y="1600200"/>
            <a:ext cx="3566160" cy="4206240"/>
          </a:xfrm>
          <a:prstGeom prst="roundRect">
            <a:avLst>
              <a:gd name="adj" fmla="val 2051"/>
            </a:avLst>
          </a:prstGeom>
          <a:solidFill>
            <a:srgbClr val="F2F4F7"/>
          </a:solidFill>
          <a:ln/>
        </p:spPr>
      </p:sp>
      <p:sp>
        <p:nvSpPr>
          <p:cNvPr id="17" name="Shape 13"/>
          <p:cNvSpPr/>
          <p:nvPr/>
        </p:nvSpPr>
        <p:spPr>
          <a:xfrm>
            <a:off x="8321040" y="192024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8" name="Image 2" descr="/tmp/work/assets/icon_shi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336" y="2002536"/>
            <a:ext cx="521208" cy="52120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21040" y="2788920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Floating Solar PMC</a:t>
            </a:r>
            <a:endParaRPr lang="en-US" sz="1700" dirty="0"/>
          </a:p>
        </p:txBody>
      </p:sp>
      <p:sp>
        <p:nvSpPr>
          <p:cNvPr id="20" name="Text 15"/>
          <p:cNvSpPr/>
          <p:nvPr/>
        </p:nvSpPr>
        <p:spPr>
          <a:xfrm>
            <a:off x="8321040" y="320040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AMPLE SUN ENERGY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8321040" y="3611880"/>
            <a:ext cx="30175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4A5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Feasibility, DPR &amp; technical specification through full project management consultancy.</a:t>
            </a:r>
            <a:endParaRPr lang="en-US" sz="1200" dirty="0"/>
          </a:p>
        </p:txBody>
      </p:sp>
      <p:pic>
        <p:nvPicPr>
          <p:cNvPr id="22" name="Image 3" descr="/tmp/work/assets/terrastrom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24" name="Text 18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200+ YEARS IN THE RE SECTOR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Team</a:t>
            </a:r>
            <a:endParaRPr lang="en-US" sz="30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8CF94C6-49C3-953C-4D36-BAFEDFCF5E85}"/>
              </a:ext>
            </a:extLst>
          </p:cNvPr>
          <p:cNvGrpSpPr/>
          <p:nvPr/>
        </p:nvGrpSpPr>
        <p:grpSpPr>
          <a:xfrm>
            <a:off x="548640" y="1600200"/>
            <a:ext cx="2121408" cy="4160520"/>
            <a:chOff x="548640" y="1600200"/>
            <a:chExt cx="2121408" cy="4160520"/>
          </a:xfrm>
        </p:grpSpPr>
        <p:sp>
          <p:nvSpPr>
            <p:cNvPr id="4" name="Shape 2"/>
            <p:cNvSpPr/>
            <p:nvPr/>
          </p:nvSpPr>
          <p:spPr>
            <a:xfrm>
              <a:off x="548640" y="1600200"/>
              <a:ext cx="2121408" cy="4160520"/>
            </a:xfrm>
            <a:prstGeom prst="roundRect">
              <a:avLst>
                <a:gd name="adj" fmla="val 3448"/>
              </a:avLst>
            </a:prstGeom>
            <a:solidFill>
              <a:srgbClr val="FFFFFF"/>
            </a:solidFill>
            <a:ln w="12700">
              <a:solidFill>
                <a:srgbClr val="E3E6EA"/>
              </a:solidFill>
              <a:prstDash val="solid"/>
            </a:ln>
          </p:spPr>
        </p:sp>
        <p:sp>
          <p:nvSpPr>
            <p:cNvPr id="5" name="Shape 3"/>
            <p:cNvSpPr/>
            <p:nvPr/>
          </p:nvSpPr>
          <p:spPr>
            <a:xfrm>
              <a:off x="1243584" y="1874520"/>
              <a:ext cx="731520" cy="731520"/>
            </a:xfrm>
            <a:prstGeom prst="ellipse">
              <a:avLst/>
            </a:prstGeom>
            <a:solidFill>
              <a:srgbClr val="1B2A41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1243584" y="1874520"/>
              <a:ext cx="731520" cy="7315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DF47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RM</a:t>
              </a:r>
              <a:endParaRPr lang="en-US" sz="20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640080" y="2743200"/>
              <a:ext cx="1938528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lnSpc>
                  <a:spcPts val="1400"/>
                </a:lnSpc>
                <a:buNone/>
              </a:pPr>
              <a:r>
                <a:rPr lang="en-US" sz="1200" b="1" dirty="0">
                  <a:solidFill>
                    <a:srgbClr val="1B2A4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Radhakrishnan Mundoli</a:t>
              </a:r>
              <a:endParaRPr lang="en-US" sz="12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640080" y="3227832"/>
              <a:ext cx="1938528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50" b="1" kern="0" spc="50" dirty="0">
                  <a:solidFill>
                    <a:srgbClr val="DF47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CO-FOUNDER &amp; CEO</a:t>
              </a:r>
              <a:endParaRPr lang="en-US" sz="8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685800" y="3611880"/>
              <a:ext cx="1847088" cy="2011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lnSpc>
                  <a:spcPts val="1200"/>
                </a:lnSpc>
                <a:buNone/>
              </a:pPr>
              <a:r>
                <a:rPr lang="en-US" sz="900" dirty="0">
                  <a:solidFill>
                    <a:srgbClr val="5B6B7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45 years across the power-sector value chain; P&amp;L for 1.5 GW+ of assets; lead developer of the 5 GW KREDL hybrid DPR.</a:t>
              </a:r>
              <a:endParaRPr lang="en-US" sz="9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6B6BC6F-589E-ED6C-8E2A-084EE6F63C1A}"/>
              </a:ext>
            </a:extLst>
          </p:cNvPr>
          <p:cNvGrpSpPr/>
          <p:nvPr/>
        </p:nvGrpSpPr>
        <p:grpSpPr>
          <a:xfrm>
            <a:off x="2798064" y="1600200"/>
            <a:ext cx="2121408" cy="4160520"/>
            <a:chOff x="2798064" y="1600200"/>
            <a:chExt cx="2121408" cy="4160520"/>
          </a:xfrm>
        </p:grpSpPr>
        <p:sp>
          <p:nvSpPr>
            <p:cNvPr id="10" name="Shape 8"/>
            <p:cNvSpPr/>
            <p:nvPr/>
          </p:nvSpPr>
          <p:spPr>
            <a:xfrm>
              <a:off x="2798064" y="1600200"/>
              <a:ext cx="2121408" cy="4160520"/>
            </a:xfrm>
            <a:prstGeom prst="roundRect">
              <a:avLst>
                <a:gd name="adj" fmla="val 3448"/>
              </a:avLst>
            </a:prstGeom>
            <a:solidFill>
              <a:srgbClr val="FFFFFF"/>
            </a:solidFill>
            <a:ln w="12700">
              <a:solidFill>
                <a:srgbClr val="E3E6EA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3493008" y="1874520"/>
              <a:ext cx="731520" cy="731520"/>
            </a:xfrm>
            <a:prstGeom prst="ellipse">
              <a:avLst/>
            </a:prstGeom>
            <a:solidFill>
              <a:srgbClr val="1B2A41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3493008" y="1874520"/>
              <a:ext cx="731520" cy="7315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DF47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RR</a:t>
              </a:r>
              <a:endParaRPr lang="en-US" sz="20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2889504" y="2743200"/>
              <a:ext cx="1938528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lnSpc>
                  <a:spcPts val="1400"/>
                </a:lnSpc>
                <a:buNone/>
              </a:pPr>
              <a:r>
                <a:rPr lang="en-US" sz="1200" b="1" dirty="0">
                  <a:solidFill>
                    <a:srgbClr val="1B2A4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Rhoheth R</a:t>
              </a:r>
              <a:endParaRPr lang="en-US" sz="12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2889504" y="3227832"/>
              <a:ext cx="1938528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50" b="1" kern="0" spc="50" dirty="0">
                  <a:solidFill>
                    <a:srgbClr val="DF47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CO-FOUNDER &amp; COO</a:t>
              </a:r>
              <a:endParaRPr lang="en-US" sz="8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2935224" y="3611880"/>
              <a:ext cx="1847088" cy="2011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lnSpc>
                  <a:spcPts val="1200"/>
                </a:lnSpc>
                <a:buNone/>
              </a:pPr>
              <a:r>
                <a:rPr lang="en-US" sz="900" dirty="0">
                  <a:solidFill>
                    <a:srgbClr val="5B6B7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Manufacturing, process engineering, design, quality &amp; data science. Past: Bosch, Philips.</a:t>
              </a:r>
              <a:endParaRPr lang="en-US" sz="9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E5B351F-A56C-21F5-277D-D105B7D3A51F}"/>
              </a:ext>
            </a:extLst>
          </p:cNvPr>
          <p:cNvGrpSpPr/>
          <p:nvPr/>
        </p:nvGrpSpPr>
        <p:grpSpPr>
          <a:xfrm>
            <a:off x="5016555" y="1600200"/>
            <a:ext cx="2121408" cy="4160520"/>
            <a:chOff x="7296912" y="1600200"/>
            <a:chExt cx="2121408" cy="4160520"/>
          </a:xfrm>
        </p:grpSpPr>
        <p:sp>
          <p:nvSpPr>
            <p:cNvPr id="22" name="Shape 20"/>
            <p:cNvSpPr/>
            <p:nvPr/>
          </p:nvSpPr>
          <p:spPr>
            <a:xfrm>
              <a:off x="7296912" y="1600200"/>
              <a:ext cx="2121408" cy="4160520"/>
            </a:xfrm>
            <a:prstGeom prst="roundRect">
              <a:avLst>
                <a:gd name="adj" fmla="val 3448"/>
              </a:avLst>
            </a:prstGeom>
            <a:solidFill>
              <a:srgbClr val="FFFFFF"/>
            </a:solidFill>
            <a:ln w="12700">
              <a:solidFill>
                <a:srgbClr val="E3E6EA"/>
              </a:solidFill>
              <a:prstDash val="solid"/>
            </a:ln>
          </p:spPr>
        </p:sp>
        <p:sp>
          <p:nvSpPr>
            <p:cNvPr id="23" name="Shape 21"/>
            <p:cNvSpPr/>
            <p:nvPr/>
          </p:nvSpPr>
          <p:spPr>
            <a:xfrm>
              <a:off x="7991856" y="1874520"/>
              <a:ext cx="731520" cy="731520"/>
            </a:xfrm>
            <a:prstGeom prst="ellipse">
              <a:avLst/>
            </a:prstGeom>
            <a:solidFill>
              <a:srgbClr val="1B2A41"/>
            </a:solidFill>
            <a:ln/>
          </p:spPr>
        </p:sp>
        <p:sp>
          <p:nvSpPr>
            <p:cNvPr id="24" name="Text 22"/>
            <p:cNvSpPr/>
            <p:nvPr/>
          </p:nvSpPr>
          <p:spPr>
            <a:xfrm>
              <a:off x="7991856" y="1874520"/>
              <a:ext cx="731520" cy="7315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DF47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SD</a:t>
              </a:r>
              <a:endParaRPr lang="en-US" sz="20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7388352" y="2743200"/>
              <a:ext cx="1938528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lnSpc>
                  <a:spcPts val="1400"/>
                </a:lnSpc>
                <a:buNone/>
              </a:pPr>
              <a:r>
                <a:rPr lang="en-US" sz="1200" b="1" dirty="0">
                  <a:solidFill>
                    <a:srgbClr val="1B2A4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S. Deshpande</a:t>
              </a:r>
              <a:endParaRPr lang="en-US" sz="1200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7388352" y="3227832"/>
              <a:ext cx="1938528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50" b="1" kern="0" spc="50" dirty="0">
                  <a:solidFill>
                    <a:srgbClr val="DF47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SUBSTATIONS, GRID &amp; STORAGE</a:t>
              </a:r>
              <a:endParaRPr lang="en-US" sz="85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7434072" y="3611880"/>
              <a:ext cx="1847088" cy="2011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lnSpc>
                  <a:spcPts val="1200"/>
                </a:lnSpc>
                <a:buNone/>
              </a:pPr>
              <a:r>
                <a:rPr lang="en-US" sz="900" dirty="0">
                  <a:solidFill>
                    <a:srgbClr val="5B6B7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Design, engineering &amp; commissioning of MV/HV/EHV substations; 1,000+ MW of wind infrastructure delivered.</a:t>
              </a:r>
              <a:endParaRPr lang="en-US" sz="9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C89345B-D205-A58A-5B66-3811DCFA9A29}"/>
              </a:ext>
            </a:extLst>
          </p:cNvPr>
          <p:cNvGrpSpPr/>
          <p:nvPr/>
        </p:nvGrpSpPr>
        <p:grpSpPr>
          <a:xfrm>
            <a:off x="7220822" y="1600200"/>
            <a:ext cx="2121408" cy="4160520"/>
            <a:chOff x="9546336" y="1600200"/>
            <a:chExt cx="2121408" cy="4160520"/>
          </a:xfrm>
        </p:grpSpPr>
        <p:sp>
          <p:nvSpPr>
            <p:cNvPr id="28" name="Shape 26"/>
            <p:cNvSpPr/>
            <p:nvPr/>
          </p:nvSpPr>
          <p:spPr>
            <a:xfrm>
              <a:off x="9546336" y="1600200"/>
              <a:ext cx="2121408" cy="4160520"/>
            </a:xfrm>
            <a:prstGeom prst="roundRect">
              <a:avLst>
                <a:gd name="adj" fmla="val 3448"/>
              </a:avLst>
            </a:prstGeom>
            <a:solidFill>
              <a:srgbClr val="FFFFFF"/>
            </a:solidFill>
            <a:ln w="12700">
              <a:solidFill>
                <a:srgbClr val="E3E6EA"/>
              </a:solidFill>
              <a:prstDash val="solid"/>
            </a:ln>
          </p:spPr>
        </p:sp>
        <p:sp>
          <p:nvSpPr>
            <p:cNvPr id="29" name="Shape 27"/>
            <p:cNvSpPr/>
            <p:nvPr/>
          </p:nvSpPr>
          <p:spPr>
            <a:xfrm>
              <a:off x="10241280" y="1874520"/>
              <a:ext cx="731520" cy="731520"/>
            </a:xfrm>
            <a:prstGeom prst="ellipse">
              <a:avLst/>
            </a:prstGeom>
            <a:solidFill>
              <a:srgbClr val="1B2A41"/>
            </a:solidFill>
            <a:ln/>
          </p:spPr>
        </p:sp>
        <p:sp>
          <p:nvSpPr>
            <p:cNvPr id="30" name="Text 28"/>
            <p:cNvSpPr/>
            <p:nvPr/>
          </p:nvSpPr>
          <p:spPr>
            <a:xfrm>
              <a:off x="10241280" y="1874520"/>
              <a:ext cx="731520" cy="7315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DF4747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AJ</a:t>
              </a:r>
              <a:endParaRPr lang="en-US" sz="2000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9637776" y="2743200"/>
              <a:ext cx="1938528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lnSpc>
                  <a:spcPts val="1400"/>
                </a:lnSpc>
                <a:buNone/>
              </a:pPr>
              <a:r>
                <a:rPr lang="en-US" sz="1200" b="1" dirty="0" err="1">
                  <a:solidFill>
                    <a:srgbClr val="1B2A4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xxxx</a:t>
              </a:r>
              <a:endParaRPr lang="en-US" sz="12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9637776" y="3227832"/>
              <a:ext cx="1938528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50" b="1" kern="0" spc="50" dirty="0">
                  <a:solidFill>
                    <a:srgbClr val="DF47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AJMAL</a:t>
              </a:r>
              <a:endParaRPr lang="en-US" sz="85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9683496" y="3611880"/>
              <a:ext cx="1847088" cy="2011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lnSpc>
                  <a:spcPts val="1200"/>
                </a:lnSpc>
                <a:buNone/>
              </a:pPr>
              <a:r>
                <a:rPr lang="en-US" sz="900" dirty="0">
                  <a:solidFill>
                    <a:srgbClr val="5B6B7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XXXXXX.</a:t>
              </a:r>
              <a:endParaRPr lang="en-US" sz="900" dirty="0"/>
            </a:p>
          </p:txBody>
        </p:sp>
      </p:grpSp>
      <p:pic>
        <p:nvPicPr>
          <p:cNvPr id="34" name="Image 0" descr="/tmp/work/assets/terrastrom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35" name="Text 32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A638BC-25A3-D702-F777-7131CD397C47}"/>
              </a:ext>
            </a:extLst>
          </p:cNvPr>
          <p:cNvGrpSpPr/>
          <p:nvPr/>
        </p:nvGrpSpPr>
        <p:grpSpPr>
          <a:xfrm>
            <a:off x="9521952" y="1600200"/>
            <a:ext cx="2121408" cy="4160520"/>
            <a:chOff x="9546336" y="1600200"/>
            <a:chExt cx="2121408" cy="4160520"/>
          </a:xfrm>
        </p:grpSpPr>
        <p:sp>
          <p:nvSpPr>
            <p:cNvPr id="43" name="Shape 26">
              <a:extLst>
                <a:ext uri="{FF2B5EF4-FFF2-40B4-BE49-F238E27FC236}">
                  <a16:creationId xmlns:a16="http://schemas.microsoft.com/office/drawing/2014/main" id="{DE3D5667-41B4-DAF2-6008-97398CFF5D49}"/>
                </a:ext>
              </a:extLst>
            </p:cNvPr>
            <p:cNvSpPr/>
            <p:nvPr/>
          </p:nvSpPr>
          <p:spPr>
            <a:xfrm>
              <a:off x="9546336" y="1600200"/>
              <a:ext cx="2121408" cy="4160520"/>
            </a:xfrm>
            <a:prstGeom prst="roundRect">
              <a:avLst>
                <a:gd name="adj" fmla="val 3448"/>
              </a:avLst>
            </a:prstGeom>
            <a:solidFill>
              <a:srgbClr val="FFFFFF"/>
            </a:solidFill>
            <a:ln w="12700">
              <a:solidFill>
                <a:srgbClr val="E3E6EA"/>
              </a:solidFill>
              <a:prstDash val="solid"/>
            </a:ln>
          </p:spPr>
        </p:sp>
        <p:sp>
          <p:nvSpPr>
            <p:cNvPr id="44" name="Shape 27">
              <a:extLst>
                <a:ext uri="{FF2B5EF4-FFF2-40B4-BE49-F238E27FC236}">
                  <a16:creationId xmlns:a16="http://schemas.microsoft.com/office/drawing/2014/main" id="{7ECE95B6-29C3-8D1F-1E28-E4F9C4510FCA}"/>
                </a:ext>
              </a:extLst>
            </p:cNvPr>
            <p:cNvSpPr/>
            <p:nvPr/>
          </p:nvSpPr>
          <p:spPr>
            <a:xfrm>
              <a:off x="10241280" y="1874520"/>
              <a:ext cx="731520" cy="731520"/>
            </a:xfrm>
            <a:prstGeom prst="ellipse">
              <a:avLst/>
            </a:prstGeom>
            <a:solidFill>
              <a:srgbClr val="1B2A41"/>
            </a:solidFill>
            <a:ln/>
          </p:spPr>
        </p:sp>
        <p:sp>
          <p:nvSpPr>
            <p:cNvPr id="45" name="Text 28">
              <a:extLst>
                <a:ext uri="{FF2B5EF4-FFF2-40B4-BE49-F238E27FC236}">
                  <a16:creationId xmlns:a16="http://schemas.microsoft.com/office/drawing/2014/main" id="{EDD36590-F709-B444-CA60-11A377AE78D7}"/>
                </a:ext>
              </a:extLst>
            </p:cNvPr>
            <p:cNvSpPr/>
            <p:nvPr/>
          </p:nvSpPr>
          <p:spPr>
            <a:xfrm>
              <a:off x="10241280" y="1874520"/>
              <a:ext cx="731520" cy="7315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DF4747"/>
                  </a:solidFill>
                  <a:latin typeface="Cambria" pitchFamily="34" charset="0"/>
                </a:rPr>
                <a:t>XX</a:t>
              </a:r>
              <a:endParaRPr lang="en-US" sz="2000" dirty="0"/>
            </a:p>
          </p:txBody>
        </p:sp>
        <p:sp>
          <p:nvSpPr>
            <p:cNvPr id="46" name="Text 29">
              <a:extLst>
                <a:ext uri="{FF2B5EF4-FFF2-40B4-BE49-F238E27FC236}">
                  <a16:creationId xmlns:a16="http://schemas.microsoft.com/office/drawing/2014/main" id="{8B344F27-B162-59C5-FC31-9866990C7DBA}"/>
                </a:ext>
              </a:extLst>
            </p:cNvPr>
            <p:cNvSpPr/>
            <p:nvPr/>
          </p:nvSpPr>
          <p:spPr>
            <a:xfrm>
              <a:off x="9637776" y="2743200"/>
              <a:ext cx="1938528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lnSpc>
                  <a:spcPts val="1400"/>
                </a:lnSpc>
                <a:buNone/>
              </a:pPr>
              <a:r>
                <a:rPr lang="en-US" sz="1200" b="1" dirty="0" err="1">
                  <a:solidFill>
                    <a:srgbClr val="1B2A4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xxxx</a:t>
              </a:r>
              <a:endParaRPr lang="en-US" sz="1200" dirty="0"/>
            </a:p>
          </p:txBody>
        </p:sp>
        <p:sp>
          <p:nvSpPr>
            <p:cNvPr id="47" name="Text 30">
              <a:extLst>
                <a:ext uri="{FF2B5EF4-FFF2-40B4-BE49-F238E27FC236}">
                  <a16:creationId xmlns:a16="http://schemas.microsoft.com/office/drawing/2014/main" id="{4716F688-370A-15AC-37D8-F341D1DB3508}"/>
                </a:ext>
              </a:extLst>
            </p:cNvPr>
            <p:cNvSpPr/>
            <p:nvPr/>
          </p:nvSpPr>
          <p:spPr>
            <a:xfrm>
              <a:off x="9637776" y="3227832"/>
              <a:ext cx="1938528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50" b="1" kern="0" spc="50" dirty="0">
                  <a:solidFill>
                    <a:srgbClr val="DF474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AJMAL</a:t>
              </a:r>
              <a:endParaRPr lang="en-US" sz="850" dirty="0"/>
            </a:p>
          </p:txBody>
        </p:sp>
        <p:sp>
          <p:nvSpPr>
            <p:cNvPr id="48" name="Text 31">
              <a:extLst>
                <a:ext uri="{FF2B5EF4-FFF2-40B4-BE49-F238E27FC236}">
                  <a16:creationId xmlns:a16="http://schemas.microsoft.com/office/drawing/2014/main" id="{8DD060C3-70D2-8FE6-B581-C62AAF2444BC}"/>
                </a:ext>
              </a:extLst>
            </p:cNvPr>
            <p:cNvSpPr/>
            <p:nvPr/>
          </p:nvSpPr>
          <p:spPr>
            <a:xfrm>
              <a:off x="9683496" y="3611880"/>
              <a:ext cx="1847088" cy="2011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lnSpc>
                  <a:spcPts val="1200"/>
                </a:lnSpc>
                <a:buNone/>
              </a:pPr>
              <a:r>
                <a:rPr lang="en-US" sz="900" dirty="0">
                  <a:solidFill>
                    <a:srgbClr val="5B6B7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XXXXXX.</a:t>
              </a:r>
              <a:endParaRPr lang="en-US" sz="9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Terrastrom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394960" cy="2194560"/>
          </a:xfrm>
          <a:prstGeom prst="roundRect">
            <a:avLst>
              <a:gd name="adj" fmla="val 3333"/>
            </a:avLst>
          </a:prstGeom>
          <a:solidFill>
            <a:srgbClr val="24354D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182880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6" name="Image 0" descr="/tmp/work/assets/icon_shie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" y="1900123"/>
            <a:ext cx="451714" cy="45171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181051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Vendor-neutral, independent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22960" y="2514600"/>
            <a:ext cx="4846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paid for the right answer, not equipment sales — no EPC or hardware conflict of interest.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217920" y="1554480"/>
            <a:ext cx="5394960" cy="2194560"/>
          </a:xfrm>
          <a:prstGeom prst="roundRect">
            <a:avLst>
              <a:gd name="adj" fmla="val 3333"/>
            </a:avLst>
          </a:prstGeom>
          <a:solidFill>
            <a:srgbClr val="24354D"/>
          </a:solidFill>
          <a:ln/>
        </p:spPr>
      </p:sp>
      <p:sp>
        <p:nvSpPr>
          <p:cNvPr id="10" name="Shape 7"/>
          <p:cNvSpPr/>
          <p:nvPr/>
        </p:nvSpPr>
        <p:spPr>
          <a:xfrm>
            <a:off x="6492240" y="182880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1" name="Image 1" descr="/tmp/work/assets/icon_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563" y="1900123"/>
            <a:ext cx="451714" cy="45171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69480" y="181051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 depth built in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6492240" y="2514600"/>
            <a:ext cx="4846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demand-charge and DSM analysis already sold to C&amp;I clients through our open-access state reports.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548640" y="4023360"/>
            <a:ext cx="5394960" cy="2194560"/>
          </a:xfrm>
          <a:prstGeom prst="roundRect">
            <a:avLst>
              <a:gd name="adj" fmla="val 3333"/>
            </a:avLst>
          </a:prstGeom>
          <a:solidFill>
            <a:srgbClr val="24354D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960" y="429768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6" name="Image 2" descr="/tmp/work/assets/icon_wat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283" y="4369003"/>
            <a:ext cx="451714" cy="45171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427939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Proven floating-solar delivery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22960" y="4983480"/>
            <a:ext cx="4846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MWp Hirakud, 244 MWp Bakreshwar and TNPL executed with partner Ample Sun Energy.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217920" y="4023360"/>
            <a:ext cx="5394960" cy="2194560"/>
          </a:xfrm>
          <a:prstGeom prst="roundRect">
            <a:avLst>
              <a:gd name="adj" fmla="val 3333"/>
            </a:avLst>
          </a:prstGeom>
          <a:solidFill>
            <a:srgbClr val="24354D"/>
          </a:solidFill>
          <a:ln/>
        </p:spPr>
      </p:sp>
      <p:sp>
        <p:nvSpPr>
          <p:cNvPr id="20" name="Shape 15"/>
          <p:cNvSpPr/>
          <p:nvPr/>
        </p:nvSpPr>
        <p:spPr>
          <a:xfrm>
            <a:off x="6492240" y="429768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1" name="Image 3" descr="/tmp/work/assets/icon_awar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3563" y="4369003"/>
            <a:ext cx="451714" cy="45171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69480" y="427939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45-year P&amp;L leadership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6492240" y="4983480"/>
            <a:ext cx="4846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leadership at SunEdison, Suzlon, Kenersys and NEG Micon, across 8 countries.</a:t>
            </a:r>
            <a:endParaRPr lang="en-US" sz="1150" dirty="0"/>
          </a:p>
        </p:txBody>
      </p:sp>
      <p:pic>
        <p:nvPicPr>
          <p:cNvPr id="24" name="Image 4" descr="/tmp/work/assets/terrastrom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26" name="Text 19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SEGMENTS WE WORK WITH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We Serve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440680" cy="9144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" y="1773936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6" name="Image 0" descr="/tmp/work/assets/icon_build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63" y="1841967"/>
            <a:ext cx="430865" cy="4308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60020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 &amp; Industrial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263640" y="1600200"/>
            <a:ext cx="5440680" cy="9144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/>
        </p:spPr>
      </p:sp>
      <p:sp>
        <p:nvSpPr>
          <p:cNvPr id="9" name="Shape 6"/>
          <p:cNvSpPr/>
          <p:nvPr/>
        </p:nvSpPr>
        <p:spPr>
          <a:xfrm>
            <a:off x="6428232" y="1773936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0" name="Image 1" descr="/tmp/work/assets/icon_lay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263" y="1841967"/>
            <a:ext cx="430865" cy="43086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132320" y="160020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Textiles, Cement &amp; Steel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548640" y="2697480"/>
            <a:ext cx="5440680" cy="9144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/>
        </p:spPr>
      </p:sp>
      <p:sp>
        <p:nvSpPr>
          <p:cNvPr id="13" name="Shape 9"/>
          <p:cNvSpPr/>
          <p:nvPr/>
        </p:nvSpPr>
        <p:spPr>
          <a:xfrm>
            <a:off x="713232" y="2871216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4" name="Image 2" descr="/tmp/work/assets/icon_us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263" y="2939247"/>
            <a:ext cx="430865" cy="43086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17320" y="269748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Hospitals &amp; Hospitality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263640" y="2697480"/>
            <a:ext cx="5440680" cy="9144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/>
        </p:spPr>
      </p:sp>
      <p:sp>
        <p:nvSpPr>
          <p:cNvPr id="17" name="Shape 12"/>
          <p:cNvSpPr/>
          <p:nvPr/>
        </p:nvSpPr>
        <p:spPr>
          <a:xfrm>
            <a:off x="6428232" y="2871216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8" name="Image 3" descr="/tmp/work/assets/icon_networ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6263" y="2939247"/>
            <a:ext cx="430865" cy="43086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32320" y="269748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Parks &amp; Data Centres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548640" y="3794760"/>
            <a:ext cx="5440680" cy="9144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/>
        </p:spPr>
      </p:sp>
      <p:sp>
        <p:nvSpPr>
          <p:cNvPr id="21" name="Shape 15"/>
          <p:cNvSpPr/>
          <p:nvPr/>
        </p:nvSpPr>
        <p:spPr>
          <a:xfrm>
            <a:off x="713232" y="3968496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4" descr="/tmp/work/assets/icon_gau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263" y="4036527"/>
            <a:ext cx="430865" cy="43086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17320" y="379476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 Storage &amp; Food Processing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6263640" y="3794760"/>
            <a:ext cx="5440680" cy="9144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/>
        </p:spPr>
      </p:sp>
      <p:sp>
        <p:nvSpPr>
          <p:cNvPr id="25" name="Shape 18"/>
          <p:cNvSpPr/>
          <p:nvPr/>
        </p:nvSpPr>
        <p:spPr>
          <a:xfrm>
            <a:off x="6428232" y="3968496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6" name="Image 5" descr="/tmp/work/assets/icon_wat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6263" y="4036527"/>
            <a:ext cx="430865" cy="430865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132320" y="379476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PSU Developers &amp; State Agencies (Floating Solar)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548640" y="4892040"/>
            <a:ext cx="5440680" cy="9144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/>
        </p:spPr>
      </p:sp>
      <p:sp>
        <p:nvSpPr>
          <p:cNvPr id="29" name="Shape 21"/>
          <p:cNvSpPr/>
          <p:nvPr/>
        </p:nvSpPr>
        <p:spPr>
          <a:xfrm>
            <a:off x="713232" y="5065776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0" name="Image 6" descr="/tmp/work/assets/icon_handshak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263" y="5133807"/>
            <a:ext cx="430865" cy="430865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1417320" y="489204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Financiers &amp; EPCs (vendor diligence)</a:t>
            </a:r>
            <a:endParaRPr lang="en-US" sz="1300" dirty="0"/>
          </a:p>
        </p:txBody>
      </p:sp>
      <p:sp>
        <p:nvSpPr>
          <p:cNvPr id="32" name="Shape 23"/>
          <p:cNvSpPr/>
          <p:nvPr/>
        </p:nvSpPr>
        <p:spPr>
          <a:xfrm>
            <a:off x="6263640" y="4892040"/>
            <a:ext cx="5440680" cy="9144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/>
        </p:spPr>
      </p:sp>
      <p:sp>
        <p:nvSpPr>
          <p:cNvPr id="33" name="Shape 24"/>
          <p:cNvSpPr/>
          <p:nvPr/>
        </p:nvSpPr>
        <p:spPr>
          <a:xfrm>
            <a:off x="6428232" y="5065776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4" name="Image 7" descr="/tmp/work/assets/icon_glob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6263" y="5133807"/>
            <a:ext cx="430865" cy="430865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7132320" y="4892040"/>
            <a:ext cx="4434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C&amp;I Open-Access Clients</a:t>
            </a:r>
            <a:endParaRPr lang="en-US" sz="1300" dirty="0"/>
          </a:p>
        </p:txBody>
      </p:sp>
      <p:pic>
        <p:nvPicPr>
          <p:cNvPr id="36" name="Image 8" descr="/tmp/work/assets/terrastrom_logo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37" name="Text 26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38" name="Text 27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work/assets/terrastrom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528" y="777240"/>
            <a:ext cx="822960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82880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Talk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1645920" y="2606040"/>
            <a:ext cx="8869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00" i="1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feasibility conversation is the fastest way to find out where a right-sized BESS — or a floating solar site — pays for itself.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355848" y="3749040"/>
            <a:ext cx="5486400" cy="1920240"/>
          </a:xfrm>
          <a:prstGeom prst="roundRect">
            <a:avLst>
              <a:gd name="adj" fmla="val 3810"/>
            </a:avLst>
          </a:prstGeom>
          <a:solidFill>
            <a:srgbClr val="24354D"/>
          </a:solidFill>
          <a:ln/>
        </p:spPr>
      </p:sp>
      <p:sp>
        <p:nvSpPr>
          <p:cNvPr id="6" name="Text 3"/>
          <p:cNvSpPr/>
          <p:nvPr/>
        </p:nvSpPr>
        <p:spPr>
          <a:xfrm>
            <a:off x="3630168" y="3950208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Radhakrishnan Mundoli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630168" y="429768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DF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Founder, Terrastrom Solutions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794760" y="4800600"/>
            <a:ext cx="384048" cy="384048"/>
          </a:xfrm>
          <a:prstGeom prst="ellipse">
            <a:avLst/>
          </a:prstGeom>
          <a:solidFill>
            <a:srgbClr val="DF4747"/>
          </a:solidFill>
          <a:ln/>
        </p:spPr>
      </p:sp>
      <p:pic>
        <p:nvPicPr>
          <p:cNvPr id="9" name="Image 1" descr="/tmp/work/assets/icon_ph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846" y="4846686"/>
            <a:ext cx="291876" cy="29187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51960" y="484632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+91 956 606 9192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675120" y="4800600"/>
            <a:ext cx="384048" cy="384048"/>
          </a:xfrm>
          <a:prstGeom prst="ellipse">
            <a:avLst/>
          </a:prstGeom>
          <a:solidFill>
            <a:srgbClr val="DF4747"/>
          </a:solidFill>
          <a:ln/>
        </p:spPr>
      </p:sp>
      <p:pic>
        <p:nvPicPr>
          <p:cNvPr id="12" name="Image 2" descr="/tmp/work/assets/icon_mai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1206" y="4846686"/>
            <a:ext cx="291876" cy="29187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132320" y="484632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rk.terrastrom@gmail.com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3355848" y="5285232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EB8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www.terrastrom.com   ·   350,000+ LinkedIn RE-policy community</a:t>
            </a:r>
            <a:endParaRPr lang="en-US" sz="1050" dirty="0"/>
          </a:p>
        </p:txBody>
      </p:sp>
      <p:pic>
        <p:nvPicPr>
          <p:cNvPr id="15" name="Image 3" descr="/tmp/work/assets/terrastrom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6473952"/>
            <a:ext cx="201168" cy="17373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58368" y="6455664"/>
            <a:ext cx="3200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TERRASTROM SOLUTIONS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11521440" y="645566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6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1051</Words>
  <Application>Microsoft Macintosh PowerPoint</Application>
  <PresentationFormat>Widescreen</PresentationFormat>
  <Paragraphs>193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Rk Mundoli</cp:lastModifiedBy>
  <cp:revision>2</cp:revision>
  <dcterms:created xsi:type="dcterms:W3CDTF">2026-08-19T04:06:51Z</dcterms:created>
  <dcterms:modified xsi:type="dcterms:W3CDTF">2026-08-19T05:13:25Z</dcterms:modified>
</cp:coreProperties>
</file>